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6"/>
  </p:notesMasterIdLst>
  <p:sldIdLst>
    <p:sldId id="398" r:id="rId5"/>
    <p:sldId id="467" r:id="rId6"/>
    <p:sldId id="470" r:id="rId7"/>
    <p:sldId id="469" r:id="rId8"/>
    <p:sldId id="492" r:id="rId9"/>
    <p:sldId id="491" r:id="rId10"/>
    <p:sldId id="494" r:id="rId11"/>
    <p:sldId id="493" r:id="rId12"/>
    <p:sldId id="495" r:id="rId13"/>
    <p:sldId id="484" r:id="rId14"/>
    <p:sldId id="505" r:id="rId15"/>
    <p:sldId id="506" r:id="rId16"/>
    <p:sldId id="498" r:id="rId17"/>
    <p:sldId id="500" r:id="rId18"/>
    <p:sldId id="497" r:id="rId19"/>
    <p:sldId id="499" r:id="rId20"/>
    <p:sldId id="502" r:id="rId21"/>
    <p:sldId id="503" r:id="rId22"/>
    <p:sldId id="504" r:id="rId23"/>
    <p:sldId id="489" r:id="rId24"/>
    <p:sldId id="490" r:id="rId25"/>
    <p:sldId id="486" r:id="rId26"/>
    <p:sldId id="487" r:id="rId27"/>
    <p:sldId id="488" r:id="rId28"/>
    <p:sldId id="501" r:id="rId29"/>
    <p:sldId id="476" r:id="rId30"/>
    <p:sldId id="479" r:id="rId31"/>
    <p:sldId id="480" r:id="rId32"/>
    <p:sldId id="471" r:id="rId33"/>
    <p:sldId id="472" r:id="rId34"/>
    <p:sldId id="473" r:id="rId35"/>
    <p:sldId id="474" r:id="rId36"/>
    <p:sldId id="475" r:id="rId37"/>
    <p:sldId id="481" r:id="rId38"/>
    <p:sldId id="482" r:id="rId39"/>
    <p:sldId id="477" r:id="rId40"/>
    <p:sldId id="478" r:id="rId41"/>
    <p:sldId id="466" r:id="rId42"/>
    <p:sldId id="483" r:id="rId43"/>
    <p:sldId id="468" r:id="rId44"/>
    <p:sldId id="417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092"/>
    <a:srgbClr val="75767F"/>
    <a:srgbClr val="6C6D76"/>
    <a:srgbClr val="63646B"/>
    <a:srgbClr val="606167"/>
    <a:srgbClr val="5C5D62"/>
    <a:srgbClr val="E5B901"/>
    <a:srgbClr val="F0C200"/>
    <a:srgbClr val="008C95"/>
    <a:srgbClr val="007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15"/>
    <p:restoredTop sz="74103"/>
  </p:normalViewPr>
  <p:slideViewPr>
    <p:cSldViewPr snapToGrid="0" snapToObjects="1">
      <p:cViewPr varScale="1">
        <p:scale>
          <a:sx n="78" d="100"/>
          <a:sy n="78" d="100"/>
        </p:scale>
        <p:origin x="1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29AB0-166A-0E49-AC4B-3DB4D1D3A523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B68AD-FE7E-D548-83A9-999875576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2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B68AD-FE7E-D548-83A9-9998755762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04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5E185B-3BDF-D14D-B085-A580EE226EA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E6E7E8"/>
              </a:gs>
              <a:gs pos="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4" name="Picture 13" descr="Icon&#10;&#10;Description automatically generated with medium confidence">
            <a:extLst>
              <a:ext uri="{FF2B5EF4-FFF2-40B4-BE49-F238E27FC236}">
                <a16:creationId xmlns:a16="http://schemas.microsoft.com/office/drawing/2014/main" id="{5A878B56-35B6-0146-B5B5-FB7EDF376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3761" y="1373970"/>
            <a:ext cx="3282190" cy="6322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4008E3-79D1-5741-94FC-3C2C6E2AE7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77073" y="1395893"/>
            <a:ext cx="3131136" cy="57031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FEBAA27-8149-1347-BF38-D4E99619A728}"/>
              </a:ext>
            </a:extLst>
          </p:cNvPr>
          <p:cNvSpPr/>
          <p:nvPr userDrawn="1"/>
        </p:nvSpPr>
        <p:spPr>
          <a:xfrm>
            <a:off x="0" y="2889466"/>
            <a:ext cx="12192000" cy="184640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D5828F-73AB-4E46-BF9F-BC0A8EBF0BF2}"/>
              </a:ext>
            </a:extLst>
          </p:cNvPr>
          <p:cNvSpPr/>
          <p:nvPr userDrawn="1"/>
        </p:nvSpPr>
        <p:spPr>
          <a:xfrm>
            <a:off x="0" y="3041354"/>
            <a:ext cx="12192000" cy="233675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903189-746F-104E-BF30-B3C08DDB9E7B}"/>
              </a:ext>
            </a:extLst>
          </p:cNvPr>
          <p:cNvSpPr txBox="1">
            <a:spLocks/>
          </p:cNvSpPr>
          <p:nvPr userDrawn="1"/>
        </p:nvSpPr>
        <p:spPr>
          <a:xfrm>
            <a:off x="1524000" y="3642536"/>
            <a:ext cx="9144000" cy="7318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spc="-150" dirty="0">
                <a:solidFill>
                  <a:schemeClr val="bg1"/>
                </a:solidFill>
                <a:latin typeface="Arial" panose="020B0604020202020204" pitchFamily="34" charset="0"/>
              </a:rPr>
              <a:t>Presentation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9D3E3B-8723-2243-9D4D-4F612570E4BC}"/>
              </a:ext>
            </a:extLst>
          </p:cNvPr>
          <p:cNvSpPr txBox="1">
            <a:spLocks/>
          </p:cNvSpPr>
          <p:nvPr userDrawn="1"/>
        </p:nvSpPr>
        <p:spPr>
          <a:xfrm>
            <a:off x="1706880" y="4374374"/>
            <a:ext cx="9144000" cy="6039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</a:rPr>
              <a:t>With Subhead or Supporting Thought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72DF41-FCD2-674E-A4F9-6344200E3A49}"/>
              </a:ext>
            </a:extLst>
          </p:cNvPr>
          <p:cNvSpPr txBox="1"/>
          <p:nvPr userDrawn="1"/>
        </p:nvSpPr>
        <p:spPr>
          <a:xfrm>
            <a:off x="465513" y="6074077"/>
            <a:ext cx="3499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9.2.20 | Department name </a:t>
            </a:r>
          </a:p>
        </p:txBody>
      </p:sp>
    </p:spTree>
    <p:extLst>
      <p:ext uri="{BB962C8B-B14F-4D97-AF65-F5344CB8AC3E}">
        <p14:creationId xmlns:p14="http://schemas.microsoft.com/office/powerpoint/2010/main" val="2986985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A6E95F89-308B-FE40-B309-B0721E1156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6384851"/>
            <a:ext cx="2066601" cy="3981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2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EEAADA-D492-2140-8E1D-E1F03EB207A7}"/>
              </a:ext>
            </a:extLst>
          </p:cNvPr>
          <p:cNvSpPr/>
          <p:nvPr userDrawn="1"/>
        </p:nvSpPr>
        <p:spPr>
          <a:xfrm>
            <a:off x="0" y="5917218"/>
            <a:ext cx="12192000" cy="113094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4690B5-94E9-834D-A68A-03D61DA740EC}"/>
              </a:ext>
            </a:extLst>
          </p:cNvPr>
          <p:cNvSpPr/>
          <p:nvPr userDrawn="1"/>
        </p:nvSpPr>
        <p:spPr>
          <a:xfrm>
            <a:off x="0" y="5997328"/>
            <a:ext cx="12192000" cy="286795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B81F57-BDC2-F845-A97A-A5A83EEA83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6403936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6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75B820-07C2-A949-BE2B-4A88861E9728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E6E7E8"/>
              </a:gs>
              <a:gs pos="0">
                <a:schemeClr val="bg1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A16533-490E-774B-8508-35C5CF1FF1FC}"/>
              </a:ext>
            </a:extLst>
          </p:cNvPr>
          <p:cNvSpPr/>
          <p:nvPr userDrawn="1"/>
        </p:nvSpPr>
        <p:spPr>
          <a:xfrm>
            <a:off x="0" y="2379512"/>
            <a:ext cx="12192000" cy="184640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4B28AB-B922-D645-A3B2-3B6FC8273531}"/>
              </a:ext>
            </a:extLst>
          </p:cNvPr>
          <p:cNvSpPr/>
          <p:nvPr userDrawn="1"/>
        </p:nvSpPr>
        <p:spPr>
          <a:xfrm>
            <a:off x="0" y="2531400"/>
            <a:ext cx="12192000" cy="233675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E6B2420-5EBC-354B-893C-24F0C815430B}"/>
              </a:ext>
            </a:extLst>
          </p:cNvPr>
          <p:cNvSpPr txBox="1">
            <a:spLocks/>
          </p:cNvSpPr>
          <p:nvPr userDrawn="1"/>
        </p:nvSpPr>
        <p:spPr>
          <a:xfrm>
            <a:off x="1524000" y="3132582"/>
            <a:ext cx="9144000" cy="7318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spc="-150" dirty="0">
                <a:solidFill>
                  <a:schemeClr val="bg1"/>
                </a:solidFill>
                <a:latin typeface="Arial" panose="020B0604020202020204" pitchFamily="34" charset="0"/>
              </a:rPr>
              <a:t>Section Slide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097EB07-9BCA-2C49-942D-495FCDD453A0}"/>
              </a:ext>
            </a:extLst>
          </p:cNvPr>
          <p:cNvSpPr txBox="1">
            <a:spLocks/>
          </p:cNvSpPr>
          <p:nvPr userDrawn="1"/>
        </p:nvSpPr>
        <p:spPr>
          <a:xfrm>
            <a:off x="1706880" y="3864420"/>
            <a:ext cx="9144000" cy="6039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</a:rPr>
              <a:t>With Subhead or Supporting Thought</a:t>
            </a:r>
          </a:p>
        </p:txBody>
      </p:sp>
      <p:pic>
        <p:nvPicPr>
          <p:cNvPr id="12" name="Picture 11" descr="Icon&#10;&#10;Description automatically generated with medium confidence">
            <a:extLst>
              <a:ext uri="{FF2B5EF4-FFF2-40B4-BE49-F238E27FC236}">
                <a16:creationId xmlns:a16="http://schemas.microsoft.com/office/drawing/2014/main" id="{EB9EA14A-C81A-4141-B7F3-971C82D0B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5599996"/>
            <a:ext cx="2066601" cy="3981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452ADA-621B-0B4D-BA1A-3879E57961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5619081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0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86546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66271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5433158"/>
            <a:ext cx="2743200" cy="365125"/>
          </a:xfrm>
          <a:prstGeom prst="rect">
            <a:avLst/>
          </a:prstGeom>
        </p:spPr>
        <p:txBody>
          <a:bodyPr/>
          <a:lstStyle/>
          <a:p>
            <a:fld id="{3955BA4C-A53A-AA4D-A3AA-4109DB938F72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543315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5414995"/>
            <a:ext cx="2743200" cy="365125"/>
          </a:xfrm>
          <a:prstGeom prst="rect">
            <a:avLst/>
          </a:prstGeom>
        </p:spPr>
        <p:txBody>
          <a:bodyPr/>
          <a:lstStyle/>
          <a:p>
            <a:fld id="{7A4E9FC1-05CE-2144-85E4-8B7AC2E2F0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5A8E0C-6EEF-D54F-9E87-9CB583B2BAC2}"/>
              </a:ext>
            </a:extLst>
          </p:cNvPr>
          <p:cNvSpPr/>
          <p:nvPr userDrawn="1"/>
        </p:nvSpPr>
        <p:spPr>
          <a:xfrm>
            <a:off x="0" y="5917218"/>
            <a:ext cx="12192000" cy="113094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62FB26-8DBC-4E4E-9215-B6E21C4A450E}"/>
              </a:ext>
            </a:extLst>
          </p:cNvPr>
          <p:cNvSpPr/>
          <p:nvPr userDrawn="1"/>
        </p:nvSpPr>
        <p:spPr>
          <a:xfrm>
            <a:off x="0" y="5997328"/>
            <a:ext cx="12192000" cy="286795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Icon&#10;&#10;Description automatically generated with medium confidence">
            <a:extLst>
              <a:ext uri="{FF2B5EF4-FFF2-40B4-BE49-F238E27FC236}">
                <a16:creationId xmlns:a16="http://schemas.microsoft.com/office/drawing/2014/main" id="{8D9596C8-D899-5848-A2E4-84E967D64E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6384851"/>
            <a:ext cx="2066601" cy="3981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4053A1-E83B-AE40-9DA7-4EC8375473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6403936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0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3508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3508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5469279"/>
            <a:ext cx="2743200" cy="365125"/>
          </a:xfrm>
          <a:prstGeom prst="rect">
            <a:avLst/>
          </a:prstGeom>
        </p:spPr>
        <p:txBody>
          <a:bodyPr/>
          <a:lstStyle/>
          <a:p>
            <a:fld id="{3955BA4C-A53A-AA4D-A3AA-4109DB938F72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546927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451116"/>
            <a:ext cx="2743200" cy="365125"/>
          </a:xfrm>
          <a:prstGeom prst="rect">
            <a:avLst/>
          </a:prstGeom>
        </p:spPr>
        <p:txBody>
          <a:bodyPr/>
          <a:lstStyle/>
          <a:p>
            <a:fld id="{7A4E9FC1-05CE-2144-85E4-8B7AC2E2F0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FD8A23-CCD2-E645-8FE8-88CF5841039D}"/>
              </a:ext>
            </a:extLst>
          </p:cNvPr>
          <p:cNvSpPr/>
          <p:nvPr userDrawn="1"/>
        </p:nvSpPr>
        <p:spPr>
          <a:xfrm>
            <a:off x="0" y="5917218"/>
            <a:ext cx="12192000" cy="113094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AD3E57-6927-AB4B-A396-BE9535E4BB41}"/>
              </a:ext>
            </a:extLst>
          </p:cNvPr>
          <p:cNvSpPr/>
          <p:nvPr userDrawn="1"/>
        </p:nvSpPr>
        <p:spPr>
          <a:xfrm>
            <a:off x="0" y="5997328"/>
            <a:ext cx="12192000" cy="286795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Icon&#10;&#10;Description automatically generated with medium confidence">
            <a:extLst>
              <a:ext uri="{FF2B5EF4-FFF2-40B4-BE49-F238E27FC236}">
                <a16:creationId xmlns:a16="http://schemas.microsoft.com/office/drawing/2014/main" id="{475E13E1-8E49-C44A-B2AD-55760A39A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6384851"/>
            <a:ext cx="2066601" cy="3981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185C86-4DBD-C845-B47F-24B01FEA2B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6403936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0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5469279"/>
            <a:ext cx="2743200" cy="365125"/>
          </a:xfrm>
          <a:prstGeom prst="rect">
            <a:avLst/>
          </a:prstGeom>
        </p:spPr>
        <p:txBody>
          <a:bodyPr/>
          <a:lstStyle/>
          <a:p>
            <a:fld id="{3955BA4C-A53A-AA4D-A3AA-4109DB938F72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546927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5451116"/>
            <a:ext cx="2743200" cy="365125"/>
          </a:xfrm>
          <a:prstGeom prst="rect">
            <a:avLst/>
          </a:prstGeom>
        </p:spPr>
        <p:txBody>
          <a:bodyPr/>
          <a:lstStyle/>
          <a:p>
            <a:fld id="{7A4E9FC1-05CE-2144-85E4-8B7AC2E2F0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AD9403-F4CB-E948-8CCF-88CE3E74D11B}"/>
              </a:ext>
            </a:extLst>
          </p:cNvPr>
          <p:cNvSpPr/>
          <p:nvPr userDrawn="1"/>
        </p:nvSpPr>
        <p:spPr>
          <a:xfrm>
            <a:off x="0" y="5917218"/>
            <a:ext cx="12192000" cy="113094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6ACF14-7538-944A-B8D3-1F68ACCF22EF}"/>
              </a:ext>
            </a:extLst>
          </p:cNvPr>
          <p:cNvSpPr/>
          <p:nvPr userDrawn="1"/>
        </p:nvSpPr>
        <p:spPr>
          <a:xfrm>
            <a:off x="0" y="5997328"/>
            <a:ext cx="12192000" cy="286795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Icon&#10;&#10;Description automatically generated with medium confidence">
            <a:extLst>
              <a:ext uri="{FF2B5EF4-FFF2-40B4-BE49-F238E27FC236}">
                <a16:creationId xmlns:a16="http://schemas.microsoft.com/office/drawing/2014/main" id="{E5593B19-4ED3-9B41-97C2-149E6F15DC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6384851"/>
            <a:ext cx="2066601" cy="398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33835D-6553-B04A-B932-4C2C750BE2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6403936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6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AFDF682A-EA69-D145-AC8E-FC5B234D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469279"/>
            <a:ext cx="2743200" cy="365125"/>
          </a:xfrm>
          <a:prstGeom prst="rect">
            <a:avLst/>
          </a:prstGeom>
        </p:spPr>
        <p:txBody>
          <a:bodyPr/>
          <a:lstStyle/>
          <a:p>
            <a:fld id="{3955BA4C-A53A-AA4D-A3AA-4109DB938F72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BE4F81D-D791-B54B-B817-2D5B2841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46927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4E3B238-6DB3-B24D-A9A1-1914CFF8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451116"/>
            <a:ext cx="2743200" cy="365125"/>
          </a:xfrm>
          <a:prstGeom prst="rect">
            <a:avLst/>
          </a:prstGeom>
        </p:spPr>
        <p:txBody>
          <a:bodyPr/>
          <a:lstStyle/>
          <a:p>
            <a:fld id="{7A4E9FC1-05CE-2144-85E4-8B7AC2E2F0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7B14BA-C3D7-D645-A973-9CF2ED33870E}"/>
              </a:ext>
            </a:extLst>
          </p:cNvPr>
          <p:cNvSpPr/>
          <p:nvPr userDrawn="1"/>
        </p:nvSpPr>
        <p:spPr>
          <a:xfrm>
            <a:off x="0" y="5917218"/>
            <a:ext cx="12192000" cy="113094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9F6225-3A98-874A-B114-B830B68FF40C}"/>
              </a:ext>
            </a:extLst>
          </p:cNvPr>
          <p:cNvSpPr/>
          <p:nvPr userDrawn="1"/>
        </p:nvSpPr>
        <p:spPr>
          <a:xfrm>
            <a:off x="0" y="5997328"/>
            <a:ext cx="12192000" cy="286795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F0639D27-8CA3-FA48-A129-2432BFF5AF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6384851"/>
            <a:ext cx="2066601" cy="3981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F04CDF-2708-0D43-B274-17FD87CF0C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6403936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62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39904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290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954FD87-E782-B646-9AC7-30BE88FD3B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469279"/>
            <a:ext cx="2743200" cy="365125"/>
          </a:xfrm>
          <a:prstGeom prst="rect">
            <a:avLst/>
          </a:prstGeom>
        </p:spPr>
        <p:txBody>
          <a:bodyPr/>
          <a:lstStyle/>
          <a:p>
            <a:fld id="{3955BA4C-A53A-AA4D-A3AA-4109DB938F72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091F6FA-435C-3441-AC05-CCB47A34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46927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6AA0B62-C44F-7241-B4E4-B1A0DF648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451116"/>
            <a:ext cx="2743200" cy="365125"/>
          </a:xfrm>
          <a:prstGeom prst="rect">
            <a:avLst/>
          </a:prstGeom>
        </p:spPr>
        <p:txBody>
          <a:bodyPr/>
          <a:lstStyle/>
          <a:p>
            <a:fld id="{7A4E9FC1-05CE-2144-85E4-8B7AC2E2F0B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B178BE-96AE-A24D-A853-20EF4B768115}"/>
              </a:ext>
            </a:extLst>
          </p:cNvPr>
          <p:cNvSpPr/>
          <p:nvPr userDrawn="1"/>
        </p:nvSpPr>
        <p:spPr>
          <a:xfrm>
            <a:off x="0" y="5917218"/>
            <a:ext cx="12192000" cy="113094"/>
          </a:xfrm>
          <a:prstGeom prst="rect">
            <a:avLst/>
          </a:prstGeom>
          <a:solidFill>
            <a:srgbClr val="9E7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78D541-3A9C-7F44-A648-CEE1110587DE}"/>
              </a:ext>
            </a:extLst>
          </p:cNvPr>
          <p:cNvSpPr/>
          <p:nvPr userDrawn="1"/>
        </p:nvSpPr>
        <p:spPr>
          <a:xfrm>
            <a:off x="0" y="5997328"/>
            <a:ext cx="12192000" cy="286795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 descr="Icon&#10;&#10;Description automatically generated with medium confidence">
            <a:extLst>
              <a:ext uri="{FF2B5EF4-FFF2-40B4-BE49-F238E27FC236}">
                <a16:creationId xmlns:a16="http://schemas.microsoft.com/office/drawing/2014/main" id="{AE434EEF-1933-9244-AA32-47C5B5A310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433" y="6384851"/>
            <a:ext cx="2066601" cy="3981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F0468B-9AAF-7B42-A75A-30B08FF76C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0967" y="6403936"/>
            <a:ext cx="1976147" cy="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06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0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9" r:id="rId3"/>
    <p:sldLayoutId id="2147483663" r:id="rId4"/>
    <p:sldLayoutId id="2147483664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89D9A4-6771-EB44-AF5C-DCED212ACAF0}"/>
              </a:ext>
            </a:extLst>
          </p:cNvPr>
          <p:cNvSpPr/>
          <p:nvPr/>
        </p:nvSpPr>
        <p:spPr>
          <a:xfrm>
            <a:off x="-152090" y="255549"/>
            <a:ext cx="1249617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>
                <a:latin typeface="Arial" panose="020B0604020202020204" pitchFamily="34" charset="0"/>
              </a:rPr>
              <a:t>Real World Exercise Wearable Applications: </a:t>
            </a:r>
          </a:p>
          <a:p>
            <a:pPr algn="ctr"/>
            <a:r>
              <a:rPr lang="en-US" sz="3400" b="1" dirty="0">
                <a:latin typeface="Arial" panose="020B0604020202020204" pitchFamily="34" charset="0"/>
              </a:rPr>
              <a:t>Running Through with Crowd Sourcing</a:t>
            </a:r>
          </a:p>
          <a:p>
            <a:pPr algn="ctr"/>
            <a:endParaRPr lang="en-US" sz="3400" b="1" dirty="0">
              <a:latin typeface="Arial" panose="020B0604020202020204" pitchFamily="34" charset="0"/>
            </a:endParaRPr>
          </a:p>
          <a:p>
            <a:pPr algn="ctr"/>
            <a:r>
              <a:rPr lang="en-US" sz="3400" dirty="0">
                <a:latin typeface="Arial" panose="020B0604020202020204" pitchFamily="34" charset="0"/>
              </a:rPr>
              <a:t>American College of Sports Medicine </a:t>
            </a:r>
          </a:p>
          <a:p>
            <a:pPr algn="ctr"/>
            <a:r>
              <a:rPr lang="en-US" sz="3400" dirty="0">
                <a:latin typeface="Arial" panose="020B0604020202020204" pitchFamily="34" charset="0"/>
              </a:rPr>
              <a:t>Mid-Atlantic Region</a:t>
            </a:r>
          </a:p>
          <a:p>
            <a:pPr algn="ctr"/>
            <a:endParaRPr lang="en-US" sz="3400" dirty="0">
              <a:latin typeface="Arial" panose="020B0604020202020204" pitchFamily="34" charset="0"/>
            </a:endParaRPr>
          </a:p>
          <a:p>
            <a:pPr algn="ctr"/>
            <a:r>
              <a:rPr lang="en-US" sz="3400" dirty="0">
                <a:latin typeface="Arial" panose="020B0604020202020204" pitchFamily="34" charset="0"/>
              </a:rPr>
              <a:t>November 6, 2022</a:t>
            </a:r>
          </a:p>
          <a:p>
            <a:pPr algn="ctr"/>
            <a:endParaRPr lang="en-US" sz="3400" dirty="0">
              <a:latin typeface="Arial" panose="020B0604020202020204" pitchFamily="34" charset="0"/>
            </a:endParaRPr>
          </a:p>
          <a:p>
            <a:pPr algn="ctr"/>
            <a:r>
              <a:rPr lang="en-US" sz="3400" dirty="0">
                <a:latin typeface="Arial" panose="020B0604020202020204" pitchFamily="34" charset="0"/>
              </a:rPr>
              <a:t>Garrett Bullock, PT, DPT, DPhil</a:t>
            </a:r>
          </a:p>
          <a:p>
            <a:pPr algn="ctr"/>
            <a:r>
              <a:rPr lang="en-US" sz="3400" dirty="0">
                <a:latin typeface="Arial" panose="020B0604020202020204" pitchFamily="34" charset="0"/>
              </a:rPr>
              <a:t>Wake Forest University School of Medicine </a:t>
            </a:r>
          </a:p>
          <a:p>
            <a:pPr algn="ctr"/>
            <a:endParaRPr lang="en-US" sz="34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77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99D893-88BE-584D-BB6F-7FC3EAA46B6B}"/>
              </a:ext>
            </a:extLst>
          </p:cNvPr>
          <p:cNvSpPr txBox="1"/>
          <p:nvPr/>
        </p:nvSpPr>
        <p:spPr>
          <a:xfrm>
            <a:off x="1985098" y="224589"/>
            <a:ext cx="822180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/>
              <a:t>Many Thanks to the International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016D6-29B2-004D-ACCC-5A08C2EC3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364" y="1035050"/>
            <a:ext cx="3683000" cy="4787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834214-92BE-974A-A6FB-A934A30CD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0" y="1060450"/>
            <a:ext cx="3556000" cy="4737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DBE17C-4A73-7142-867F-CD8E89F75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99" y="1034689"/>
            <a:ext cx="3661611" cy="478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7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00285A-9607-3843-BD66-55877E7A9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893" y="2069432"/>
            <a:ext cx="9793941" cy="199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3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armin">
            <a:extLst>
              <a:ext uri="{FF2B5EF4-FFF2-40B4-BE49-F238E27FC236}">
                <a16:creationId xmlns:a16="http://schemas.microsoft.com/office/drawing/2014/main" id="{038A9203-2667-4746-9BA4-27F3F613C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711" y="2926396"/>
            <a:ext cx="4812632" cy="270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ritish Nordic Walking | Facebook">
            <a:extLst>
              <a:ext uri="{FF2B5EF4-FFF2-40B4-BE49-F238E27FC236}">
                <a16:creationId xmlns:a16="http://schemas.microsoft.com/office/drawing/2014/main" id="{C46C6945-2B28-734E-BF9C-1F8903C29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570" y="36008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rom 13 Runners to 6 Million Worldwide | by David Runs World | Runner's  Life | Medium">
            <a:extLst>
              <a:ext uri="{FF2B5EF4-FFF2-40B4-BE49-F238E27FC236}">
                <a16:creationId xmlns:a16="http://schemas.microsoft.com/office/drawing/2014/main" id="{928E5E8E-4ED1-684B-971A-34F70AB4C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3" y="1283156"/>
            <a:ext cx="4680857" cy="292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99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ll COVID-19 Related Information | Raleighnc.gov">
            <a:extLst>
              <a:ext uri="{FF2B5EF4-FFF2-40B4-BE49-F238E27FC236}">
                <a16:creationId xmlns:a16="http://schemas.microsoft.com/office/drawing/2014/main" id="{F10D0B75-1799-A64C-A78F-B0C7C86BA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4" r="19932"/>
          <a:stretch/>
        </p:blipFill>
        <p:spPr bwMode="auto">
          <a:xfrm>
            <a:off x="2960914" y="-65314"/>
            <a:ext cx="6270171" cy="615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93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ll COVID-19 Related Information | Raleighnc.gov">
            <a:extLst>
              <a:ext uri="{FF2B5EF4-FFF2-40B4-BE49-F238E27FC236}">
                <a16:creationId xmlns:a16="http://schemas.microsoft.com/office/drawing/2014/main" id="{907C3754-9615-DD4C-B888-D96B7DFC0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4" r="19932"/>
          <a:stretch/>
        </p:blipFill>
        <p:spPr bwMode="auto">
          <a:xfrm>
            <a:off x="457200" y="914399"/>
            <a:ext cx="3690258" cy="36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Local Governments Issuing Shelter-in-Place Orders - Texas Hotel and Lodging">
            <a:extLst>
              <a:ext uri="{FF2B5EF4-FFF2-40B4-BE49-F238E27FC236}">
                <a16:creationId xmlns:a16="http://schemas.microsoft.com/office/drawing/2014/main" id="{629978AA-240E-6C48-B02C-A18E0A48B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886" y="375556"/>
            <a:ext cx="2351314" cy="235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Why do people join communities?. Originally answered Aug 13, 2017 | by Stan  Garfield | Medium">
            <a:extLst>
              <a:ext uri="{FF2B5EF4-FFF2-40B4-BE49-F238E27FC236}">
                <a16:creationId xmlns:a16="http://schemas.microsoft.com/office/drawing/2014/main" id="{8AD8DD41-CC46-5D4D-AECD-D301F8580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305" y="3429000"/>
            <a:ext cx="3837677" cy="188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39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y Do Some Recover From COVID-19 Quickly, While Others Seem Likely To Face  Long-Term Disability? | Health Affairs">
            <a:extLst>
              <a:ext uri="{FF2B5EF4-FFF2-40B4-BE49-F238E27FC236}">
                <a16:creationId xmlns:a16="http://schemas.microsoft.com/office/drawing/2014/main" id="{CB7AB297-47EA-F649-AA01-6A6C280D2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7" y="1284515"/>
            <a:ext cx="5909062" cy="332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Overview of COVID-19 Vaccines | CDC">
            <a:extLst>
              <a:ext uri="{FF2B5EF4-FFF2-40B4-BE49-F238E27FC236}">
                <a16:creationId xmlns:a16="http://schemas.microsoft.com/office/drawing/2014/main" id="{99E21A55-79E5-014A-BB32-4F4493F4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84515"/>
            <a:ext cx="5939703" cy="332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301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ung disease and antibody levels contribute to long COVID, Stanford  researchers find | News Center | Stanford Medicine">
            <a:extLst>
              <a:ext uri="{FF2B5EF4-FFF2-40B4-BE49-F238E27FC236}">
                <a16:creationId xmlns:a16="http://schemas.microsoft.com/office/drawing/2014/main" id="{4A9C4583-2AD2-8842-AE17-F68BD8C81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57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VID-19 Lockdown Problems and Alternative Strategies to Safely Reopening  the Economy - Reason Foundation">
            <a:extLst>
              <a:ext uri="{FF2B5EF4-FFF2-40B4-BE49-F238E27FC236}">
                <a16:creationId xmlns:a16="http://schemas.microsoft.com/office/drawing/2014/main" id="{102BA214-E4D4-E847-AE75-00BBA9E66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57" y="1"/>
            <a:ext cx="12338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40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63732-6CDF-6A4C-8472-1109C2B5A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04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he Top Three Ways Professional Runners Make Money - Runner's Tribe">
            <a:extLst>
              <a:ext uri="{FF2B5EF4-FFF2-40B4-BE49-F238E27FC236}">
                <a16:creationId xmlns:a16="http://schemas.microsoft.com/office/drawing/2014/main" id="{85DDBA19-FAC9-F94E-94A9-4AFB96AB3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158"/>
            <a:ext cx="5341090" cy="35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New study intervenes to help female collegiate distance runners eat enough  - Scope">
            <a:extLst>
              <a:ext uri="{FF2B5EF4-FFF2-40B4-BE49-F238E27FC236}">
                <a16:creationId xmlns:a16="http://schemas.microsoft.com/office/drawing/2014/main" id="{1877C92D-FCBF-254B-ABE9-24631178A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014" y="920158"/>
            <a:ext cx="6183923" cy="300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B01E1D-6AEB-D843-A1F0-7D52C8D39D06}"/>
              </a:ext>
            </a:extLst>
          </p:cNvPr>
          <p:cNvSpPr txBox="1"/>
          <p:nvPr/>
        </p:nvSpPr>
        <p:spPr>
          <a:xfrm>
            <a:off x="2432957" y="212272"/>
            <a:ext cx="7933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Not Generalizable to Population</a:t>
            </a:r>
          </a:p>
        </p:txBody>
      </p:sp>
      <p:pic>
        <p:nvPicPr>
          <p:cNvPr id="23558" name="Picture 6" descr="A High School Student's Guide to Running in College | Fleet Feet">
            <a:extLst>
              <a:ext uri="{FF2B5EF4-FFF2-40B4-BE49-F238E27FC236}">
                <a16:creationId xmlns:a16="http://schemas.microsoft.com/office/drawing/2014/main" id="{0B47F73B-2504-4247-9B1C-E6C15316E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126" y="3955345"/>
            <a:ext cx="4941697" cy="277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269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ike to Better Health with Nordic Walking">
            <a:extLst>
              <a:ext uri="{FF2B5EF4-FFF2-40B4-BE49-F238E27FC236}">
                <a16:creationId xmlns:a16="http://schemas.microsoft.com/office/drawing/2014/main" id="{C8425740-5D27-7D4B-945A-2B5CB98E0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686" y="1404257"/>
            <a:ext cx="6008912" cy="338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Why are middle-aged marathon runners faster than twentysomethings? |  Marathon running | The Guardian">
            <a:extLst>
              <a:ext uri="{FF2B5EF4-FFF2-40B4-BE49-F238E27FC236}">
                <a16:creationId xmlns:a16="http://schemas.microsoft.com/office/drawing/2014/main" id="{0F4B1D3B-196F-0D4E-9D29-C6067B3102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8" r="30774"/>
          <a:stretch/>
        </p:blipFill>
        <p:spPr bwMode="auto">
          <a:xfrm>
            <a:off x="533402" y="1273629"/>
            <a:ext cx="4201575" cy="558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D926FE-D897-474D-83C5-1CC390269D31}"/>
              </a:ext>
            </a:extLst>
          </p:cNvPr>
          <p:cNvSpPr txBox="1"/>
          <p:nvPr/>
        </p:nvSpPr>
        <p:spPr>
          <a:xfrm>
            <a:off x="1116684" y="228599"/>
            <a:ext cx="106838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/>
              <a:t>Want to Focus on All Ages, Abilities &amp; Background</a:t>
            </a:r>
          </a:p>
        </p:txBody>
      </p:sp>
    </p:spTree>
    <p:extLst>
      <p:ext uri="{BB962C8B-B14F-4D97-AF65-F5344CB8AC3E}">
        <p14:creationId xmlns:p14="http://schemas.microsoft.com/office/powerpoint/2010/main" val="1472800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w USC center seeks accuracy in health self-reports - USC News">
            <a:extLst>
              <a:ext uri="{FF2B5EF4-FFF2-40B4-BE49-F238E27FC236}">
                <a16:creationId xmlns:a16="http://schemas.microsoft.com/office/drawing/2014/main" id="{5914427C-5D6A-E349-BDE9-77BB3C9C3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303" y="422406"/>
            <a:ext cx="7974025" cy="54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815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Knee Osteoarthritis Causes">
            <a:extLst>
              <a:ext uri="{FF2B5EF4-FFF2-40B4-BE49-F238E27FC236}">
                <a16:creationId xmlns:a16="http://schemas.microsoft.com/office/drawing/2014/main" id="{7914B377-E265-A641-856B-218CA0D545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5" r="14687" b="1388"/>
          <a:stretch/>
        </p:blipFill>
        <p:spPr bwMode="auto">
          <a:xfrm>
            <a:off x="261252" y="1208314"/>
            <a:ext cx="2873830" cy="347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Trigger Point Injection for Musculoskeletal Pain in the ED">
            <a:extLst>
              <a:ext uri="{FF2B5EF4-FFF2-40B4-BE49-F238E27FC236}">
                <a16:creationId xmlns:a16="http://schemas.microsoft.com/office/drawing/2014/main" id="{9762A1B8-084A-BF45-BE50-1F2237FA9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079" y="1208314"/>
            <a:ext cx="3477985" cy="347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ow Does Running Slower Make You Faster? | Should you run fast or slow">
            <a:extLst>
              <a:ext uri="{FF2B5EF4-FFF2-40B4-BE49-F238E27FC236}">
                <a16:creationId xmlns:a16="http://schemas.microsoft.com/office/drawing/2014/main" id="{BE7914F6-59FE-2948-B9D5-D1733BAA4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843" y="171449"/>
            <a:ext cx="4934857" cy="277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Nordic Walking Stock Illustrations – 1,801 Nordic Walking Stock  Illustrations, Vectors &amp; Clipart - Dreamstime">
            <a:extLst>
              <a:ext uri="{FF2B5EF4-FFF2-40B4-BE49-F238E27FC236}">
                <a16:creationId xmlns:a16="http://schemas.microsoft.com/office/drawing/2014/main" id="{3D44EBAD-74E8-7A45-99CE-E23D366DA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743" y="3028949"/>
            <a:ext cx="33147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554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armin">
            <a:extLst>
              <a:ext uri="{FF2B5EF4-FFF2-40B4-BE49-F238E27FC236}">
                <a16:creationId xmlns:a16="http://schemas.microsoft.com/office/drawing/2014/main" id="{038A9203-2667-4746-9BA4-27F3F613C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711" y="2926396"/>
            <a:ext cx="4812632" cy="270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ritish Nordic Walking | Facebook">
            <a:extLst>
              <a:ext uri="{FF2B5EF4-FFF2-40B4-BE49-F238E27FC236}">
                <a16:creationId xmlns:a16="http://schemas.microsoft.com/office/drawing/2014/main" id="{C46C6945-2B28-734E-BF9C-1F8903C29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485" y="6889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From 13 Runners to 6 Million Worldwide | by David Runs World | Runner's  Life | Medium">
            <a:extLst>
              <a:ext uri="{FF2B5EF4-FFF2-40B4-BE49-F238E27FC236}">
                <a16:creationId xmlns:a16="http://schemas.microsoft.com/office/drawing/2014/main" id="{2A7BB3C8-56D4-C843-93BE-76C8CB50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90" y="161424"/>
            <a:ext cx="4680857" cy="292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Strava Features | GPS Tracking, Maps, Analytics, Challenge Friends, Find  Top Runs and Rides">
            <a:extLst>
              <a:ext uri="{FF2B5EF4-FFF2-40B4-BE49-F238E27FC236}">
                <a16:creationId xmlns:a16="http://schemas.microsoft.com/office/drawing/2014/main" id="{EC53B217-4E2C-E44B-BB86-B4B67A870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0" y="3974194"/>
            <a:ext cx="457200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84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ncreasing Training Mileage: How to and when to stop! – Luke Humphrey  Running">
            <a:extLst>
              <a:ext uri="{FF2B5EF4-FFF2-40B4-BE49-F238E27FC236}">
                <a16:creationId xmlns:a16="http://schemas.microsoft.com/office/drawing/2014/main" id="{CC5ED26E-C54F-F846-95BE-B18182AA7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2229"/>
            <a:ext cx="4730074" cy="315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Running Injuries: 8 Most Common Injuries, Symptoms, Prevention">
            <a:extLst>
              <a:ext uri="{FF2B5EF4-FFF2-40B4-BE49-F238E27FC236}">
                <a16:creationId xmlns:a16="http://schemas.microsoft.com/office/drawing/2014/main" id="{7DF2CA65-7F6A-404E-B983-F1B79D9C6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6151" r="48973" b="9942"/>
          <a:stretch/>
        </p:blipFill>
        <p:spPr bwMode="auto">
          <a:xfrm>
            <a:off x="8765369" y="457200"/>
            <a:ext cx="3426631" cy="476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ll COVID-19 Related Information | Raleighnc.gov">
            <a:extLst>
              <a:ext uri="{FF2B5EF4-FFF2-40B4-BE49-F238E27FC236}">
                <a16:creationId xmlns:a16="http://schemas.microsoft.com/office/drawing/2014/main" id="{17A7FBA3-043A-DE4F-9979-BF7204D36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4" r="19932"/>
          <a:stretch/>
        </p:blipFill>
        <p:spPr bwMode="auto">
          <a:xfrm>
            <a:off x="4902592" y="1265009"/>
            <a:ext cx="3690258" cy="36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706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nstituent Countries Of The United Kingdom - WorldAtlas">
            <a:extLst>
              <a:ext uri="{FF2B5EF4-FFF2-40B4-BE49-F238E27FC236}">
                <a16:creationId xmlns:a16="http://schemas.microsoft.com/office/drawing/2014/main" id="{A0C6A589-5FE2-3747-9FA7-30B774DF6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58" y="228597"/>
            <a:ext cx="9223084" cy="553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074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U facts for kids | European Union Facts for kids | EU for kids">
            <a:extLst>
              <a:ext uri="{FF2B5EF4-FFF2-40B4-BE49-F238E27FC236}">
                <a16:creationId xmlns:a16="http://schemas.microsoft.com/office/drawing/2014/main" id="{ED599BD7-8D3E-7D41-B054-4A78ACE57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665"/>
            <a:ext cx="12192000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250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 Map North And South America Stock Photo, Picture And Royalty Free Image.  Image 13288582.">
            <a:extLst>
              <a:ext uri="{FF2B5EF4-FFF2-40B4-BE49-F238E27FC236}">
                <a16:creationId xmlns:a16="http://schemas.microsoft.com/office/drawing/2014/main" id="{47D87635-E140-0748-A5C8-9B0B2F1A3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49" y="0"/>
            <a:ext cx="4562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Map of Asia - Country Atlas - GIS Geography">
            <a:extLst>
              <a:ext uri="{FF2B5EF4-FFF2-40B4-BE49-F238E27FC236}">
                <a16:creationId xmlns:a16="http://schemas.microsoft.com/office/drawing/2014/main" id="{69400F17-8DAC-174C-A02C-ED276CCFA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150" y="555171"/>
            <a:ext cx="6880850" cy="481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405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Understanding MTBF and Reliability – An Introduction">
            <a:extLst>
              <a:ext uri="{FF2B5EF4-FFF2-40B4-BE49-F238E27FC236}">
                <a16:creationId xmlns:a16="http://schemas.microsoft.com/office/drawing/2014/main" id="{9D11F5EF-A922-C743-BD99-7CB819223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520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armin">
            <a:extLst>
              <a:ext uri="{FF2B5EF4-FFF2-40B4-BE49-F238E27FC236}">
                <a16:creationId xmlns:a16="http://schemas.microsoft.com/office/drawing/2014/main" id="{10D676FB-7139-A54D-ACC8-321DE55E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40" y="2075447"/>
            <a:ext cx="4812632" cy="270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New USC center seeks accuracy in health self-reports - USC News">
            <a:extLst>
              <a:ext uri="{FF2B5EF4-FFF2-40B4-BE49-F238E27FC236}">
                <a16:creationId xmlns:a16="http://schemas.microsoft.com/office/drawing/2014/main" id="{EAE4A76D-DE31-4042-A62F-B344D5FDF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61" y="1695450"/>
            <a:ext cx="5080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217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927031-FFFD-AA4C-8DBE-9A1857874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768"/>
            <a:ext cx="12192000" cy="615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86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0F280-0498-5F49-99DD-7798B640F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49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3AB77B-22F4-2D47-8C1E-510AD25D0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50"/>
          <a:stretch/>
        </p:blipFill>
        <p:spPr>
          <a:xfrm>
            <a:off x="0" y="832756"/>
            <a:ext cx="12178271" cy="373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ow Does Running Slower Make You Faster? | Should you run fast or slow">
            <a:extLst>
              <a:ext uri="{FF2B5EF4-FFF2-40B4-BE49-F238E27FC236}">
                <a16:creationId xmlns:a16="http://schemas.microsoft.com/office/drawing/2014/main" id="{9F139CDE-E820-D14B-B082-5BB754B35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471" y="677634"/>
            <a:ext cx="8059057" cy="453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38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686CCF-90EE-164C-891B-18C7B8B3D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04" y="0"/>
            <a:ext cx="11786815" cy="578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09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52B1B-AC79-284B-8F8B-FB6DFC88B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512" y="0"/>
            <a:ext cx="6264976" cy="59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78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8E5733-7DBA-F240-B8A1-98D672C2F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81"/>
          <a:stretch/>
        </p:blipFill>
        <p:spPr>
          <a:xfrm>
            <a:off x="2356182" y="114300"/>
            <a:ext cx="7479635" cy="579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81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3B3E53-EDD0-734C-8B12-582BA2A70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07" y="522516"/>
            <a:ext cx="9791700" cy="3200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9C098A-175A-D145-8C4B-ECE7F74C7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07" y="3624945"/>
            <a:ext cx="96901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2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476EC-ED86-8142-9CAE-027AC1854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706" y="0"/>
            <a:ext cx="5442588" cy="592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05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BE0EE1-B622-C447-BE83-17FB4B6CF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1" y="1600199"/>
            <a:ext cx="12096119" cy="30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6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509D47-CF2B-3349-A62F-47BF15B96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854" y="513445"/>
            <a:ext cx="8122287" cy="53739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CB70B2-37B9-BF4C-B344-BA10FAAE3FA0}"/>
              </a:ext>
            </a:extLst>
          </p:cNvPr>
          <p:cNvSpPr txBox="1"/>
          <p:nvPr/>
        </p:nvSpPr>
        <p:spPr>
          <a:xfrm>
            <a:off x="3562228" y="0"/>
            <a:ext cx="50675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Nordic Walker Sub Cohort </a:t>
            </a:r>
          </a:p>
        </p:txBody>
      </p:sp>
    </p:spTree>
    <p:extLst>
      <p:ext uri="{BB962C8B-B14F-4D97-AF65-F5344CB8AC3E}">
        <p14:creationId xmlns:p14="http://schemas.microsoft.com/office/powerpoint/2010/main" val="3303053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9C008F-AC02-5F4F-B1D2-84B13335E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156"/>
            <a:ext cx="12301641" cy="444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55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VID-19 Lockdown Problems and Alternative Strategies to Safely Reopening  the Economy - Reason Foundation">
            <a:extLst>
              <a:ext uri="{FF2B5EF4-FFF2-40B4-BE49-F238E27FC236}">
                <a16:creationId xmlns:a16="http://schemas.microsoft.com/office/drawing/2014/main" id="{102BA214-E4D4-E847-AE75-00BBA9E66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57" y="1"/>
            <a:ext cx="12338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575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y Do Some Recover From COVID-19 Quickly, While Others Seem Likely To Face  Long-Term Disability? | Health Affairs">
            <a:extLst>
              <a:ext uri="{FF2B5EF4-FFF2-40B4-BE49-F238E27FC236}">
                <a16:creationId xmlns:a16="http://schemas.microsoft.com/office/drawing/2014/main" id="{CB7AB297-47EA-F649-AA01-6A6C280D2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7" y="1284515"/>
            <a:ext cx="5909062" cy="332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Overview of COVID-19 Vaccines | CDC">
            <a:extLst>
              <a:ext uri="{FF2B5EF4-FFF2-40B4-BE49-F238E27FC236}">
                <a16:creationId xmlns:a16="http://schemas.microsoft.com/office/drawing/2014/main" id="{99E21A55-79E5-014A-BB32-4F4493F4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84515"/>
            <a:ext cx="5939703" cy="332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20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0B11A-EE6D-8F4A-BC70-F87D0686A3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48" b="13095"/>
          <a:stretch/>
        </p:blipFill>
        <p:spPr>
          <a:xfrm>
            <a:off x="0" y="587830"/>
            <a:ext cx="12246430" cy="53231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38A5CE-5F6B-4F41-A80F-2775B90CDF81}"/>
              </a:ext>
            </a:extLst>
          </p:cNvPr>
          <p:cNvSpPr txBox="1"/>
          <p:nvPr/>
        </p:nvSpPr>
        <p:spPr>
          <a:xfrm>
            <a:off x="2117150" y="33832"/>
            <a:ext cx="80121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Running Habits During Lock-Down Phases</a:t>
            </a:r>
          </a:p>
        </p:txBody>
      </p:sp>
    </p:spTree>
    <p:extLst>
      <p:ext uri="{BB962C8B-B14F-4D97-AF65-F5344CB8AC3E}">
        <p14:creationId xmlns:p14="http://schemas.microsoft.com/office/powerpoint/2010/main" val="27535791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769CC8-75E2-9548-BC16-3A39244C6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08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92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7BEC21-667B-ED49-A9FB-A114DC936BEF}"/>
              </a:ext>
            </a:extLst>
          </p:cNvPr>
          <p:cNvSpPr txBox="1"/>
          <p:nvPr/>
        </p:nvSpPr>
        <p:spPr>
          <a:xfrm>
            <a:off x="3356917" y="-51853"/>
            <a:ext cx="54781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Take Home Messages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535A8A-17FB-D545-BC0F-1DF0494FEC5F}"/>
              </a:ext>
            </a:extLst>
          </p:cNvPr>
          <p:cNvSpPr txBox="1"/>
          <p:nvPr/>
        </p:nvSpPr>
        <p:spPr>
          <a:xfrm>
            <a:off x="112406" y="669471"/>
            <a:ext cx="1196718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Despite Persistent Pain, Runners Still Found Ways to Run Similar Distances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Soft Surfaces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Increased NSAID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Slow Paces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Older Nordic Walkers Reported Similar Trends in Pain and Compensation Strategies</a:t>
            </a:r>
          </a:p>
          <a:p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Largest pain prevalence to low 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Largest persistent pain to knee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Shelter in Place Period People Ran One more Run per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COVID Vaccines did not decrease distance or speed of runs</a:t>
            </a:r>
          </a:p>
        </p:txBody>
      </p:sp>
    </p:spTree>
    <p:extLst>
      <p:ext uri="{BB962C8B-B14F-4D97-AF65-F5344CB8AC3E}">
        <p14:creationId xmlns:p14="http://schemas.microsoft.com/office/powerpoint/2010/main" val="1086498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C08FBA-0EB0-F24B-9493-51C0566E7D4B}"/>
              </a:ext>
            </a:extLst>
          </p:cNvPr>
          <p:cNvSpPr txBox="1"/>
          <p:nvPr/>
        </p:nvSpPr>
        <p:spPr>
          <a:xfrm>
            <a:off x="2857503" y="4718960"/>
            <a:ext cx="6205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https://</a:t>
            </a:r>
            <a:r>
              <a:rPr lang="en-US" sz="4000" dirty="0" err="1"/>
              <a:t>runningthrough.org</a:t>
            </a:r>
            <a:r>
              <a:rPr lang="en-US" sz="4000" dirty="0"/>
              <a:t>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DF12A-9CFA-B048-B133-359B11D39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5" y="0"/>
            <a:ext cx="8360229" cy="414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42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9CDA1D-16C7-1943-985D-77FDF9EC43F3}"/>
              </a:ext>
            </a:extLst>
          </p:cNvPr>
          <p:cNvSpPr txBox="1"/>
          <p:nvPr/>
        </p:nvSpPr>
        <p:spPr>
          <a:xfrm>
            <a:off x="365531" y="631713"/>
            <a:ext cx="81996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Park Run</a:t>
            </a:r>
          </a:p>
          <a:p>
            <a:r>
              <a:rPr lang="en-US" dirty="0"/>
              <a:t>https://</a:t>
            </a:r>
            <a:r>
              <a:rPr lang="en-US" dirty="0" err="1"/>
              <a:t>blog.parkrun.com</a:t>
            </a:r>
            <a:r>
              <a:rPr lang="en-US" dirty="0"/>
              <a:t>/</a:t>
            </a:r>
            <a:r>
              <a:rPr lang="en-US" dirty="0" err="1"/>
              <a:t>uk</a:t>
            </a:r>
            <a:r>
              <a:rPr lang="en-US" dirty="0"/>
              <a:t>/2021/03/24/research-on-running-through-covid-19/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1C05EB-5E81-9C4E-B84C-CCF8A35B63B5}"/>
              </a:ext>
            </a:extLst>
          </p:cNvPr>
          <p:cNvSpPr txBox="1"/>
          <p:nvPr/>
        </p:nvSpPr>
        <p:spPr>
          <a:xfrm>
            <a:off x="365531" y="2097131"/>
            <a:ext cx="87255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Runner’s World </a:t>
            </a:r>
          </a:p>
          <a:p>
            <a:r>
              <a:rPr lang="en-US" dirty="0"/>
              <a:t>https://</a:t>
            </a:r>
            <a:r>
              <a:rPr lang="en-US" dirty="0" err="1"/>
              <a:t>www.runnersworld.com</a:t>
            </a:r>
            <a:r>
              <a:rPr lang="en-US" dirty="0"/>
              <a:t>/</a:t>
            </a:r>
            <a:r>
              <a:rPr lang="en-US" dirty="0" err="1"/>
              <a:t>uk</a:t>
            </a:r>
            <a:r>
              <a:rPr lang="en-US" dirty="0"/>
              <a:t>/news/a38879557/covid-19-running-through-study/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1C1D5-23F0-AC49-BAEB-522A78B95ED9}"/>
              </a:ext>
            </a:extLst>
          </p:cNvPr>
          <p:cNvSpPr txBox="1"/>
          <p:nvPr/>
        </p:nvSpPr>
        <p:spPr>
          <a:xfrm>
            <a:off x="365531" y="3429000"/>
            <a:ext cx="108116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Trail Running Magazine </a:t>
            </a:r>
          </a:p>
          <a:p>
            <a:r>
              <a:rPr lang="en-US" dirty="0"/>
              <a:t>https://</a:t>
            </a:r>
            <a:r>
              <a:rPr lang="en-US" dirty="0" err="1"/>
              <a:t>www.trailrunningmag.co.uk</a:t>
            </a:r>
            <a:r>
              <a:rPr lang="en-US" dirty="0"/>
              <a:t>/articles/news/how-your-</a:t>
            </a:r>
            <a:r>
              <a:rPr lang="en-US" dirty="0" err="1"/>
              <a:t>garmin</a:t>
            </a:r>
            <a:r>
              <a:rPr lang="en-US" dirty="0"/>
              <a:t>-data-could-help-future-</a:t>
            </a:r>
            <a:r>
              <a:rPr lang="en-US" dirty="0" err="1"/>
              <a:t>covid</a:t>
            </a:r>
            <a:r>
              <a:rPr lang="en-US" dirty="0"/>
              <a:t>-sufferers/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4B47FC-C08A-B14F-84D7-A5CDFB0D7E20}"/>
              </a:ext>
            </a:extLst>
          </p:cNvPr>
          <p:cNvSpPr txBox="1"/>
          <p:nvPr/>
        </p:nvSpPr>
        <p:spPr>
          <a:xfrm>
            <a:off x="365531" y="4760869"/>
            <a:ext cx="119956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Garmin</a:t>
            </a:r>
          </a:p>
          <a:p>
            <a:r>
              <a:rPr lang="en-US" dirty="0"/>
              <a:t>https://</a:t>
            </a:r>
            <a:r>
              <a:rPr lang="en-US" dirty="0" err="1"/>
              <a:t>www.garmin.com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-GB/blog/garmin-announces-support-of-university-of-nottingham-covid-19-runners-study/</a:t>
            </a:r>
          </a:p>
        </p:txBody>
      </p:sp>
    </p:spTree>
    <p:extLst>
      <p:ext uri="{BB962C8B-B14F-4D97-AF65-F5344CB8AC3E}">
        <p14:creationId xmlns:p14="http://schemas.microsoft.com/office/powerpoint/2010/main" val="3811171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500B5-B735-4E47-A4FF-A57728400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782" y="3053055"/>
            <a:ext cx="1118734" cy="11187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C3E55E-A1F5-764C-BE8D-0FC812DD0B08}"/>
              </a:ext>
            </a:extLst>
          </p:cNvPr>
          <p:cNvSpPr txBox="1"/>
          <p:nvPr/>
        </p:nvSpPr>
        <p:spPr>
          <a:xfrm>
            <a:off x="4881088" y="3350812"/>
            <a:ext cx="2744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@</a:t>
            </a:r>
            <a:r>
              <a:rPr lang="en-US" sz="2800" dirty="0" err="1">
                <a:solidFill>
                  <a:schemeClr val="tx2"/>
                </a:solidFill>
              </a:rPr>
              <a:t>DRGSBullock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28F84-F247-A14F-98B6-789CF499B721}"/>
              </a:ext>
            </a:extLst>
          </p:cNvPr>
          <p:cNvSpPr txBox="1"/>
          <p:nvPr/>
        </p:nvSpPr>
        <p:spPr>
          <a:xfrm>
            <a:off x="2871989" y="2009104"/>
            <a:ext cx="588173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err="1">
                <a:solidFill>
                  <a:schemeClr val="tx2"/>
                </a:solidFill>
              </a:rPr>
              <a:t>gbullock@wakehealth.edu</a:t>
            </a:r>
            <a:endParaRPr lang="en-US" sz="3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23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trium Presentation 1">
      <a:dk1>
        <a:srgbClr val="767882"/>
      </a:dk1>
      <a:lt1>
        <a:srgbClr val="FFFFFF"/>
      </a:lt1>
      <a:dk2>
        <a:srgbClr val="000000"/>
      </a:dk2>
      <a:lt2>
        <a:srgbClr val="008C94"/>
      </a:lt2>
      <a:accent1>
        <a:srgbClr val="006C74"/>
      </a:accent1>
      <a:accent2>
        <a:srgbClr val="E5B801"/>
      </a:accent2>
      <a:accent3>
        <a:srgbClr val="004797"/>
      </a:accent3>
      <a:accent4>
        <a:srgbClr val="04BB6E"/>
      </a:accent4>
      <a:accent5>
        <a:srgbClr val="FF7D2E"/>
      </a:accent5>
      <a:accent6>
        <a:srgbClr val="E4333A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llock_Hand_Pres" id="{360DF357-E955-A043-91F0-57BF11451D2E}" vid="{EE426271-7197-E948-A45E-EB916581B6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E7C7811B9034BB123764129E832E3" ma:contentTypeVersion="14" ma:contentTypeDescription="Create a new document." ma:contentTypeScope="" ma:versionID="5dd635e245cf2bc98f3c8d13a3a4f581">
  <xsd:schema xmlns:xsd="http://www.w3.org/2001/XMLSchema" xmlns:xs="http://www.w3.org/2001/XMLSchema" xmlns:p="http://schemas.microsoft.com/office/2006/metadata/properties" xmlns:ns1="http://schemas.microsoft.com/sharepoint/v3" xmlns:ns3="bf124aa2-e9d4-457e-8ccd-11b0b00c4321" xmlns:ns4="2bc0bc36-22b6-418c-bea5-bff93edd6787" targetNamespace="http://schemas.microsoft.com/office/2006/metadata/properties" ma:root="true" ma:fieldsID="3dccffa41093b5050045c7bff7beb2b4" ns1:_="" ns3:_="" ns4:_="">
    <xsd:import namespace="http://schemas.microsoft.com/sharepoint/v3"/>
    <xsd:import namespace="bf124aa2-e9d4-457e-8ccd-11b0b00c4321"/>
    <xsd:import namespace="2bc0bc36-22b6-418c-bea5-bff93edd678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1:_ip_UnifiedCompliancePolicyProperties" minOccurs="0"/>
                <xsd:element ref="ns1:_ip_UnifiedCompliancePolicyUIAc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124aa2-e9d4-457e-8ccd-11b0b00c43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c0bc36-22b6-418c-bea5-bff93edd6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89B9CF-CA6E-4BEE-901A-87271BB3B02E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2bc0bc36-22b6-418c-bea5-bff93edd6787"/>
    <ds:schemaRef ds:uri="bf124aa2-e9d4-457e-8ccd-11b0b00c432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908B4C6-BAB3-40FE-A09F-E302BBA8BC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f124aa2-e9d4-457e-8ccd-11b0b00c4321"/>
    <ds:schemaRef ds:uri="2bc0bc36-22b6-418c-bea5-bff93edd67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30C6D8-51BB-4D58-8121-8AD05CB07B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3298</TotalTime>
  <Words>214</Words>
  <Application>Microsoft Macintosh PowerPoint</Application>
  <PresentationFormat>Widescreen</PresentationFormat>
  <Paragraphs>42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44</cp:revision>
  <dcterms:created xsi:type="dcterms:W3CDTF">2021-09-16T16:41:46Z</dcterms:created>
  <dcterms:modified xsi:type="dcterms:W3CDTF">2022-10-23T18:49:15Z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0x0101006CAE7C7811B9034BB123764129E832E3</vt:lpwstr>
  </property>
</Properties>
</file>